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0"/>
  </p:notesMasterIdLst>
  <p:handoutMasterIdLst>
    <p:handoutMasterId r:id="rId21"/>
  </p:handoutMasterIdLst>
  <p:sldIdLst>
    <p:sldId id="1706" r:id="rId6"/>
    <p:sldId id="1605" r:id="rId7"/>
    <p:sldId id="4367" r:id="rId8"/>
    <p:sldId id="4368" r:id="rId9"/>
    <p:sldId id="4369" r:id="rId10"/>
    <p:sldId id="4371" r:id="rId11"/>
    <p:sldId id="4372" r:id="rId12"/>
    <p:sldId id="4373" r:id="rId13"/>
    <p:sldId id="4374" r:id="rId14"/>
    <p:sldId id="4375" r:id="rId15"/>
    <p:sldId id="265" r:id="rId16"/>
    <p:sldId id="4370"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69"/>
            <p14:sldId id="4371"/>
            <p14:sldId id="4372"/>
            <p14:sldId id="4373"/>
            <p14:sldId id="4374"/>
            <p14:sldId id="4375"/>
            <p14:sldId id="265"/>
            <p14:sldId id="4370"/>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13" autoAdjust="0"/>
    <p:restoredTop sz="74710" autoAdjust="0"/>
  </p:normalViewPr>
  <p:slideViewPr>
    <p:cSldViewPr snapToGrid="0">
      <p:cViewPr>
        <p:scale>
          <a:sx n="70" d="100"/>
          <a:sy n="70" d="100"/>
        </p:scale>
        <p:origin x="1164" y="1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9/7/2020 10:59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9/7/2020 10:59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configure, and use Azure AD applications that use data returned from Microsoft Graph in single-page applications by using the OAuth 2.0 implicit grant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your SPA has an access token, you can use it to call the secured endpoint, such as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98516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implicit grant flow is a popular way for these SPAs to authenticate to obtain an access token to connect to protected services. The Microsoft identity platform supports the OAuth 2.0 implicit grant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4636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single page applications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standards and modern browsers have advanced considerably in recent years to the point that developers can create sophisticated client-side applications. These client-side applications, also referred to as single-page applications (SPAs), can enable users to authenticate and obtain tokens from Microsoft identity platform that can be used to call secured web APIs.</a:t>
            </a:r>
          </a:p>
          <a:p>
            <a:endParaRPr lang="en-US" dirty="0"/>
          </a:p>
          <a:p>
            <a:r>
              <a:rPr lang="en-US" dirty="0"/>
              <a:t>Many modern web applications are built as client-side SPAs written using JavaScript or a SPA framework such as Angular, Vue, or React. These applications run in a web browser and have different authentication characteristics than traditional server-side web applications. The Microsoft identity platform enables SPAs to sign in users and get tokens to access backend services or web APIs using the OAuth 2.0 implicit flow. The implicit flow allows the application to get ID tokens to represent the authenticated user and also access tokens needed to call protected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627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SPAs and other JavaScript apps that run primarily in a browser have unique challenges when it comes to authentication:</a:t>
            </a:r>
          </a:p>
          <a:p>
            <a:endParaRPr lang="en-US" dirty="0"/>
          </a:p>
          <a:p>
            <a:r>
              <a:rPr lang="en-US" dirty="0"/>
              <a:t>- Security characteristics of these apps are different from traditional server-based web applications</a:t>
            </a:r>
          </a:p>
          <a:p>
            <a:r>
              <a:rPr lang="en-US" dirty="0"/>
              <a:t>- Many authorization servers and identity providers don't support CORS requests</a:t>
            </a:r>
          </a:p>
          <a:p>
            <a:r>
              <a:rPr lang="en-US" dirty="0"/>
              <a:t>- Full-page browser redirects away from the app become invasive to the user experience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5892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SPA to use Microsoft identity to enable users to authenticate and obtain access tokens for use with services such as Microsoft Graph, you must register a new app with Azure AD. You can do this using the Azure AD admin center https://</a:t>
            </a:r>
            <a:r>
              <a:rPr lang="en-US" dirty="0" err="1"/>
              <a:t>aad.portal.azure.com</a:t>
            </a:r>
            <a:r>
              <a:rPr lang="en-US" dirty="0"/>
              <a:t>.</a:t>
            </a:r>
          </a:p>
          <a:p>
            <a:endParaRPr lang="en-US" dirty="0"/>
          </a:p>
          <a:p>
            <a:r>
              <a:rPr lang="en-US" dirty="0"/>
              <a:t>By default, Azure AD apps don't support the OAuth 2.0 implicit grant flow. After registering the Azure AD app, there are a few things you need to do.</a:t>
            </a:r>
          </a:p>
          <a:p>
            <a:endParaRPr lang="en-US" dirty="0"/>
          </a:p>
          <a:p>
            <a:r>
              <a:rPr lang="en-US" dirty="0"/>
              <a:t>First, ensure the redirect URI of the app points to the URL of the SPA. This URL must match the redirect URL provided by the SPA when the authentication process is initiated.</a:t>
            </a:r>
          </a:p>
          <a:p>
            <a:endParaRPr lang="en-US" dirty="0"/>
          </a:p>
          <a:p>
            <a:r>
              <a:rPr lang="en-US" dirty="0"/>
              <a:t>Next, ensure the implicit flow is enabled by selecting the **ID token** option on the app's authentication settings. If the app is also going to request an access token to use in authenticating requests to other Microsoft identity-protected endpoints, you must also select the **Access tokens** option.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9970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use Microsoft identity for authentication and to obtain access tokens to authorize requests to secured endpoints in SPAs is to use the Microsoft Authentication Library (MSAL) for JavaScript.</a:t>
            </a:r>
          </a:p>
          <a:p>
            <a:endParaRPr lang="en-US" dirty="0"/>
          </a:p>
          <a:p>
            <a:r>
              <a:rPr lang="en-US" dirty="0"/>
              <a:t>After adding a script reference to the page, add the following code to obtain an instance of the application:</a:t>
            </a:r>
          </a:p>
          <a:p>
            <a:endParaRPr lang="en-US" dirty="0"/>
          </a:p>
          <a:p>
            <a:r>
              <a:rPr lang="en-US" dirty="0"/>
              <a:t>The app ID and directory ID tokens in the code are placeholders for the values from the Azure AD app.</a:t>
            </a:r>
          </a:p>
          <a:p>
            <a:endParaRPr lang="en-US" dirty="0"/>
          </a:p>
          <a:p>
            <a:r>
              <a:rPr lang="en-US" dirty="0"/>
              <a:t>[!IMPORTANT]</a:t>
            </a:r>
          </a:p>
          <a:p>
            <a:r>
              <a:rPr lang="en-US" dirty="0"/>
              <a:t>The preferred experience when using MSAL when signing-in and obtaining access tokens is to use a popup window. However, some browsers have known issues with popup windows. In these cases, you can choose to use MSAL's equivalent methods that use browser redirects.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44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application configured, the next step is for the user to sign in. Do this by calling the `</a:t>
            </a:r>
            <a:r>
              <a:rPr lang="en-US" dirty="0" err="1"/>
              <a:t>loginPopup</a:t>
            </a:r>
            <a:r>
              <a:rPr lang="en-US" dirty="0"/>
              <a:t>()` method and pass in an object with the wanted permissions defined:</a:t>
            </a:r>
          </a:p>
          <a:p>
            <a:endParaRPr lang="en-US" dirty="0"/>
          </a:p>
          <a:p>
            <a:r>
              <a:rPr lang="en-US" dirty="0"/>
              <a:t>This code will open a popup that loads the Azure AD sign-in experience. If the user hasn't signed in previously and granted the app the specified permissions, after a successful sign-in, Azure AD will present the user with the consent experience.</a:t>
            </a:r>
          </a:p>
          <a:p>
            <a:endParaRPr lang="en-US" dirty="0"/>
          </a:p>
          <a:p>
            <a:r>
              <a:rPr lang="en-US" dirty="0"/>
              <a:t>After completing the sign-in experience, </a:t>
            </a:r>
            <a:r>
              <a:rPr lang="en-US" dirty="0" err="1"/>
              <a:t>MSAL.js</a:t>
            </a:r>
            <a:r>
              <a:rPr lang="en-US" dirty="0"/>
              <a:t> will close the sign-in popup and execute the success path of the `</a:t>
            </a:r>
            <a:r>
              <a:rPr lang="en-US" dirty="0" err="1"/>
              <a:t>loginPopup</a:t>
            </a:r>
            <a:r>
              <a:rPr lang="en-US" dirty="0"/>
              <a:t>()` method.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58718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has signed in, the next step is to obtain an access token to use in the authorization header of the request.</a:t>
            </a:r>
          </a:p>
          <a:p>
            <a:endParaRPr lang="en-US" dirty="0"/>
          </a:p>
          <a:p>
            <a:r>
              <a:rPr lang="en-US" dirty="0"/>
              <a:t>There are two methods on the </a:t>
            </a:r>
            <a:r>
              <a:rPr lang="en-US" dirty="0" err="1"/>
              <a:t>MSAL.js</a:t>
            </a:r>
            <a:r>
              <a:rPr lang="en-US" dirty="0"/>
              <a:t> API that you can use for this task:</a:t>
            </a:r>
          </a:p>
          <a:p>
            <a:endParaRPr lang="en-US" dirty="0"/>
          </a:p>
          <a:p>
            <a:pPr marL="171450" indent="-171450">
              <a:buFont typeface="Arial" panose="020B0604020202020204" pitchFamily="34" charset="0"/>
              <a:buChar char="•"/>
            </a:pPr>
            <a:r>
              <a:rPr lang="en-US" dirty="0"/>
              <a:t>`</a:t>
            </a:r>
            <a:r>
              <a:rPr lang="en-US" dirty="0" err="1"/>
              <a:t>acquireTokenSilent</a:t>
            </a:r>
            <a:r>
              <a:rPr lang="en-US" dirty="0"/>
              <a:t>()`: If the user has already signed in and an interactive sign-in is not required, this method will return a response that includes the access token:</a:t>
            </a:r>
          </a:p>
          <a:p>
            <a:pPr marL="171450" indent="-171450">
              <a:buFont typeface="Arial" panose="020B0604020202020204" pitchFamily="34" charset="0"/>
              <a:buChar char="•"/>
            </a:pPr>
            <a:r>
              <a:rPr lang="en-US" dirty="0"/>
              <a:t>`</a:t>
            </a:r>
            <a:r>
              <a:rPr lang="en-US" dirty="0" err="1"/>
              <a:t>acquireTokenPopup</a:t>
            </a:r>
            <a:r>
              <a:rPr lang="en-US" dirty="0"/>
              <a:t>()`: if the `</a:t>
            </a:r>
            <a:r>
              <a:rPr lang="en-US" dirty="0" err="1"/>
              <a:t>acquireTokenSilent</a:t>
            </a:r>
            <a:r>
              <a:rPr lang="en-US" dirty="0"/>
              <a:t>()` fails and/or an interactive sign-in is required, you can use this method. It will combine the request to sign-in and obtain an access token in one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88384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Types </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Microsoft Graph</a:t>
            </a:r>
          </a:p>
        </p:txBody>
      </p:sp>
      <p:sp>
        <p:nvSpPr>
          <p:cNvPr id="3" name="Text Placeholder 2">
            <a:extLst>
              <a:ext uri="{FF2B5EF4-FFF2-40B4-BE49-F238E27FC236}">
                <a16:creationId xmlns:a16="http://schemas.microsoft.com/office/drawing/2014/main" id="{C8A9D223-AF88-4047-8AE2-67ED42F8AEA4}"/>
              </a:ext>
            </a:extLst>
          </p:cNvPr>
          <p:cNvSpPr>
            <a:spLocks noGrp="1"/>
          </p:cNvSpPr>
          <p:nvPr>
            <p:ph type="body" sz="quarter" idx="10"/>
          </p:nvPr>
        </p:nvSpPr>
        <p:spPr>
          <a:xfrm>
            <a:off x="465138" y="1462604"/>
            <a:ext cx="11533187" cy="5478423"/>
          </a:xfrm>
        </p:spPr>
        <p:txBody>
          <a:bodyPr/>
          <a:lstStyle/>
          <a:p>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/v1.0/me/messages?$top=10&amp;$select=subject',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tokenResponse.accessToken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onSuccessGraphCallback</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(endpoint,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callback) {</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xmlHttp</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xmlHttp.onreadystatechange</a:t>
            </a:r>
            <a:r>
              <a:rPr lang="en-US" dirty="0">
                <a:latin typeface="Courier New" panose="02070309020205020404" pitchFamily="49" charset="0"/>
                <a:cs typeface="Courier New" panose="02070309020205020404" pitchFamily="49" charset="0"/>
              </a:rPr>
              <a:t> = function () {</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this.readyState</a:t>
            </a:r>
            <a:r>
              <a:rPr lang="en-US" dirty="0">
                <a:latin typeface="Courier New" panose="02070309020205020404" pitchFamily="49" charset="0"/>
                <a:cs typeface="Courier New" panose="02070309020205020404" pitchFamily="49" charset="0"/>
              </a:rPr>
              <a:t> == 4 &amp;&amp; </a:t>
            </a:r>
            <a:r>
              <a:rPr lang="en-US" dirty="0" err="1">
                <a:latin typeface="Courier New" panose="02070309020205020404" pitchFamily="49" charset="0"/>
                <a:cs typeface="Courier New" panose="02070309020205020404" pitchFamily="49" charset="0"/>
              </a:rPr>
              <a:t>this.status</a:t>
            </a:r>
            <a:r>
              <a:rPr lang="en-US" dirty="0">
                <a:latin typeface="Courier New" panose="02070309020205020404" pitchFamily="49" charset="0"/>
                <a:cs typeface="Courier New" panose="02070309020205020404" pitchFamily="49" charset="0"/>
              </a:rPr>
              <a:t> == 200)</a:t>
            </a:r>
          </a:p>
          <a:p>
            <a:r>
              <a:rPr lang="en-US" dirty="0">
                <a:latin typeface="Courier New" panose="02070309020205020404" pitchFamily="49" charset="0"/>
                <a:cs typeface="Courier New" panose="02070309020205020404" pitchFamily="49" charset="0"/>
              </a:rPr>
              <a:t>      callback(</a:t>
            </a:r>
            <a:r>
              <a:rPr lang="en-US" dirty="0" err="1">
                <a:latin typeface="Courier New" panose="02070309020205020404" pitchFamily="49" charset="0"/>
                <a:cs typeface="Courier New" panose="02070309020205020404" pitchFamily="49" charset="0"/>
              </a:rPr>
              <a:t>JSON.parse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this.responseText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xmlHttp.open</a:t>
            </a:r>
            <a:r>
              <a:rPr lang="en-US" dirty="0">
                <a:latin typeface="Courier New" panose="02070309020205020404" pitchFamily="49" charset="0"/>
                <a:cs typeface="Courier New" panose="02070309020205020404" pitchFamily="49" charset="0"/>
              </a:rPr>
              <a:t>("GET", endpoint, 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xmlHttp.setRequestHeader</a:t>
            </a:r>
            <a:r>
              <a:rPr lang="en-US" dirty="0">
                <a:latin typeface="Courier New" panose="02070309020205020404" pitchFamily="49" charset="0"/>
                <a:cs typeface="Courier New" panose="02070309020205020404" pitchFamily="49" charset="0"/>
              </a:rPr>
              <a:t>('Authorization', 'Bearer ' +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5514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implicit flow</a:t>
            </a:r>
          </a:p>
        </p:txBody>
      </p:sp>
      <p:sp>
        <p:nvSpPr>
          <p:cNvPr id="3" name="Text Placeholder 2">
            <a:extLst>
              <a:ext uri="{FF2B5EF4-FFF2-40B4-BE49-F238E27FC236}">
                <a16:creationId xmlns:a16="http://schemas.microsoft.com/office/drawing/2014/main" id="{415ED63E-0E33-C94D-8D94-449CB00EBD1F}"/>
              </a:ext>
            </a:extLst>
          </p:cNvPr>
          <p:cNvSpPr>
            <a:spLocks noGrp="1"/>
          </p:cNvSpPr>
          <p:nvPr>
            <p:ph type="body" sz="quarter" idx="10"/>
          </p:nvPr>
        </p:nvSpPr>
        <p:spPr>
          <a:xfrm>
            <a:off x="465138" y="1919804"/>
            <a:ext cx="11533187" cy="2708434"/>
          </a:xfrm>
        </p:spPr>
        <p:txBody>
          <a:bodyPr/>
          <a:lstStyle/>
          <a:p>
            <a:r>
              <a:rPr lang="en-US" dirty="0"/>
              <a:t>Popular way for SPAs to authenticate </a:t>
            </a:r>
            <a:br>
              <a:rPr lang="en-US" dirty="0"/>
            </a:br>
            <a:r>
              <a:rPr lang="en-US" dirty="0"/>
              <a:t>&amp; obtain access token to connect to</a:t>
            </a:r>
            <a:br>
              <a:rPr lang="en-US" dirty="0"/>
            </a:br>
            <a:r>
              <a:rPr lang="en-US" dirty="0"/>
              <a:t>protected services</a:t>
            </a:r>
          </a:p>
          <a:p>
            <a:endParaRPr lang="en-US" dirty="0"/>
          </a:p>
          <a:p>
            <a:r>
              <a:rPr lang="en-US" dirty="0"/>
              <a:t>Supported by Microsoft identity</a:t>
            </a:r>
            <a:br>
              <a:rPr lang="en-US" dirty="0"/>
            </a:br>
            <a:r>
              <a:rPr lang="en-US" dirty="0"/>
              <a:t>platform</a:t>
            </a:r>
          </a:p>
          <a:p>
            <a:endParaRPr lang="en-US" dirty="0"/>
          </a:p>
          <a:p>
            <a:r>
              <a:rPr lang="en-US" dirty="0"/>
              <a:t>Supported by MSAL JS</a:t>
            </a:r>
          </a:p>
        </p:txBody>
      </p:sp>
      <p:pic>
        <p:nvPicPr>
          <p:cNvPr id="6" name="Picture 5">
            <a:extLst>
              <a:ext uri="{FF2B5EF4-FFF2-40B4-BE49-F238E27FC236}">
                <a16:creationId xmlns:a16="http://schemas.microsoft.com/office/drawing/2014/main" id="{F9190BA8-AC2E-AD4E-9571-3D3FD28EC001}"/>
              </a:ext>
            </a:extLst>
          </p:cNvPr>
          <p:cNvPicPr>
            <a:picLocks noChangeAspect="1"/>
          </p:cNvPicPr>
          <p:nvPr/>
        </p:nvPicPr>
        <p:blipFill>
          <a:blip r:embed="rId3"/>
          <a:stretch>
            <a:fillRect/>
          </a:stretch>
        </p:blipFill>
        <p:spPr>
          <a:xfrm>
            <a:off x="4765955" y="357540"/>
            <a:ext cx="7829924" cy="6279444"/>
          </a:xfrm>
          <a:prstGeom prst="rect">
            <a:avLst/>
          </a:prstGeom>
        </p:spPr>
      </p:pic>
    </p:spTree>
    <p:extLst>
      <p:ext uri="{BB962C8B-B14F-4D97-AF65-F5344CB8AC3E}">
        <p14:creationId xmlns:p14="http://schemas.microsoft.com/office/powerpoint/2010/main" val="173736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lvl="1">
              <a:spcBef>
                <a:spcPts val="1200"/>
              </a:spcBef>
            </a:pPr>
            <a:r>
              <a:rPr lang="en-US" sz="2000" dirty="0"/>
              <a:t>OAuth 2.0 implicit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Web Apps that call APIs</a:t>
            </a:r>
          </a:p>
          <a:p>
            <a:pPr>
              <a:spcBef>
                <a:spcPts val="1200"/>
              </a:spcBef>
            </a:pPr>
            <a:endParaRPr lang="en-US" sz="2000" dirty="0"/>
          </a:p>
          <a:p>
            <a:pPr>
              <a:spcBef>
                <a:spcPts val="1200"/>
              </a:spcBef>
            </a:pPr>
            <a:r>
              <a:rPr lang="en-US" sz="2000" dirty="0"/>
              <a:t>Daemon / Service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Single Page Applications (SPAs)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Single Page Applications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2523768"/>
          </a:xfrm>
        </p:spPr>
        <p:txBody>
          <a:bodyPr/>
          <a:lstStyle/>
          <a:p>
            <a:r>
              <a:rPr lang="en-US" dirty="0"/>
              <a:t>Modern web applications can be built entirely client-side with JavaScript</a:t>
            </a:r>
          </a:p>
          <a:p>
            <a:endParaRPr lang="en-US" dirty="0"/>
          </a:p>
          <a:p>
            <a:r>
              <a:rPr lang="en-US" dirty="0"/>
              <a:t>Optionally leverage web framework (React, Angular, Vue, </a:t>
            </a:r>
            <a:r>
              <a:rPr lang="en-US" dirty="0" err="1"/>
              <a:t>etc</a:t>
            </a:r>
            <a:r>
              <a:rPr lang="en-US" dirty="0"/>
              <a:t>)</a:t>
            </a:r>
          </a:p>
          <a:p>
            <a:endParaRPr lang="en-US" dirty="0"/>
          </a:p>
          <a:p>
            <a:r>
              <a:rPr lang="en-US" dirty="0"/>
              <a:t>Run entirely in a web browser – no (or minimal) server-side component</a:t>
            </a:r>
          </a:p>
          <a:p>
            <a:endParaRPr lang="en-US" dirty="0"/>
          </a:p>
          <a:p>
            <a:r>
              <a:rPr lang="en-US" dirty="0"/>
              <a:t>Have unique authentication characteristics &amp; challenges compared to traditional server-side web apps</a:t>
            </a:r>
          </a:p>
        </p:txBody>
      </p:sp>
    </p:spTree>
    <p:extLst>
      <p:ext uri="{BB962C8B-B14F-4D97-AF65-F5344CB8AC3E}">
        <p14:creationId xmlns:p14="http://schemas.microsoft.com/office/powerpoint/2010/main" val="3947409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SPAs have unique challenges related to authentication</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1785104"/>
          </a:xfrm>
        </p:spPr>
        <p:txBody>
          <a:bodyPr/>
          <a:lstStyle/>
          <a:p>
            <a:r>
              <a:rPr lang="en-US" dirty="0"/>
              <a:t>Security characteristics of these apps are different from traditional server-based web applications</a:t>
            </a:r>
          </a:p>
          <a:p>
            <a:endParaRPr lang="en-US" dirty="0"/>
          </a:p>
          <a:p>
            <a:r>
              <a:rPr lang="en-US" dirty="0"/>
              <a:t>Many authorization servers and identity providers don't support CORS requests</a:t>
            </a:r>
          </a:p>
          <a:p>
            <a:endParaRPr lang="en-US" dirty="0"/>
          </a:p>
          <a:p>
            <a:r>
              <a:rPr lang="en-US" dirty="0"/>
              <a:t>Full-page browser redirects away from the app become invasive to the user experience</a:t>
            </a:r>
          </a:p>
        </p:txBody>
      </p:sp>
    </p:spTree>
    <p:extLst>
      <p:ext uri="{BB962C8B-B14F-4D97-AF65-F5344CB8AC3E}">
        <p14:creationId xmlns:p14="http://schemas.microsoft.com/office/powerpoint/2010/main" val="336347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8" y="1919804"/>
            <a:ext cx="11533187" cy="2893100"/>
          </a:xfrm>
        </p:spPr>
        <p:txBody>
          <a:bodyPr/>
          <a:lstStyle/>
          <a:p>
            <a:r>
              <a:rPr lang="en-US" dirty="0"/>
              <a:t>SPA must have an associated Azure AD app registration to support user sign-in &amp; obtain access token</a:t>
            </a:r>
          </a:p>
          <a:p>
            <a:endParaRPr lang="en-US" dirty="0"/>
          </a:p>
          <a:p>
            <a:r>
              <a:rPr lang="en-US" dirty="0"/>
              <a:t>By default, Azure AD apps don’t support </a:t>
            </a:r>
          </a:p>
          <a:p>
            <a:r>
              <a:rPr lang="en-US" dirty="0"/>
              <a:t>the OAuth 2.0 implicit flow</a:t>
            </a:r>
          </a:p>
          <a:p>
            <a:r>
              <a:rPr lang="en-US" dirty="0"/>
              <a:t>	It must be manually enabled</a:t>
            </a:r>
          </a:p>
          <a:p>
            <a:endParaRPr lang="en-US" dirty="0"/>
          </a:p>
          <a:p>
            <a:r>
              <a:rPr lang="en-US" dirty="0"/>
              <a:t>Specify redirect URI &amp; enable ID token</a:t>
            </a:r>
          </a:p>
          <a:p>
            <a:r>
              <a:rPr lang="en-US" dirty="0"/>
              <a:t>	Optionally enable access token</a:t>
            </a:r>
          </a:p>
        </p:txBody>
      </p:sp>
      <p:pic>
        <p:nvPicPr>
          <p:cNvPr id="5" name="Picture 4" descr="A screenshot of a social media post&#10;&#10;Description automatically generated">
            <a:extLst>
              <a:ext uri="{FF2B5EF4-FFF2-40B4-BE49-F238E27FC236}">
                <a16:creationId xmlns:a16="http://schemas.microsoft.com/office/drawing/2014/main" id="{FB76A57F-D8B0-4EA2-9B9A-149DD4C927AB}"/>
              </a:ext>
            </a:extLst>
          </p:cNvPr>
          <p:cNvPicPr>
            <a:picLocks noChangeAspect="1"/>
          </p:cNvPicPr>
          <p:nvPr/>
        </p:nvPicPr>
        <p:blipFill>
          <a:blip r:embed="rId3"/>
          <a:stretch>
            <a:fillRect/>
          </a:stretch>
        </p:blipFill>
        <p:spPr>
          <a:xfrm>
            <a:off x="5349922" y="2740963"/>
            <a:ext cx="6648403" cy="2413964"/>
          </a:xfrm>
          <a:prstGeom prst="rect">
            <a:avLst/>
          </a:prstGeom>
        </p:spPr>
      </p:pic>
    </p:spTree>
    <p:extLst>
      <p:ext uri="{BB962C8B-B14F-4D97-AF65-F5344CB8AC3E}">
        <p14:creationId xmlns:p14="http://schemas.microsoft.com/office/powerpoint/2010/main" val="80420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JS Configuration</a:t>
            </a:r>
          </a:p>
        </p:txBody>
      </p:sp>
      <p:sp>
        <p:nvSpPr>
          <p:cNvPr id="3" name="Text Placeholder 2">
            <a:extLst>
              <a:ext uri="{FF2B5EF4-FFF2-40B4-BE49-F238E27FC236}">
                <a16:creationId xmlns:a16="http://schemas.microsoft.com/office/drawing/2014/main" id="{E95B4C20-B138-6A4D-B4D2-A097DD6E0849}"/>
              </a:ext>
            </a:extLst>
          </p:cNvPr>
          <p:cNvSpPr>
            <a:spLocks noGrp="1"/>
          </p:cNvSpPr>
          <p:nvPr>
            <p:ph type="body" sz="quarter" idx="10"/>
          </p:nvPr>
        </p:nvSpPr>
        <p:spPr>
          <a:xfrm>
            <a:off x="465138" y="1634836"/>
            <a:ext cx="11533187" cy="4739759"/>
          </a:xfrm>
        </p:spPr>
        <p:txBody>
          <a:bodyPr/>
          <a:lstStyle/>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auth: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'{{AZUREAD_APP_ID}}',</a:t>
            </a:r>
          </a:p>
          <a:p>
            <a:r>
              <a:rPr lang="en-US" dirty="0">
                <a:latin typeface="Courier New" panose="02070309020205020404" pitchFamily="49" charset="0"/>
                <a:cs typeface="Courier New" panose="02070309020205020404" pitchFamily="49" charset="0"/>
              </a:rPr>
              <a:t>    authority: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/{{DIRECTORY_ID}}',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'https://localhost:3007'</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cache: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cacheLocation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localStorage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storeAuthStateInCookie</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msalApplication</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351473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11533187" cy="4001095"/>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msalApplication.loginPopup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idToken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loginResponse.idToken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}).catch(function (error)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(error);</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C16F716F-0B93-5845-8EAC-567626DB626A}"/>
              </a:ext>
            </a:extLst>
          </p:cNvPr>
          <p:cNvPicPr>
            <a:picLocks noChangeAspect="1"/>
          </p:cNvPicPr>
          <p:nvPr/>
        </p:nvPicPr>
        <p:blipFill>
          <a:blip r:embed="rId3"/>
          <a:stretch>
            <a:fillRect/>
          </a:stretch>
        </p:blipFill>
        <p:spPr>
          <a:xfrm>
            <a:off x="7007468" y="1442958"/>
            <a:ext cx="4963869" cy="4840287"/>
          </a:xfrm>
          <a:prstGeom prst="rect">
            <a:avLst/>
          </a:prstGeom>
          <a:ln>
            <a:solidFill>
              <a:schemeClr val="tx1"/>
            </a:solidFill>
          </a:ln>
        </p:spPr>
      </p:pic>
    </p:spTree>
    <p:extLst>
      <p:ext uri="{BB962C8B-B14F-4D97-AF65-F5344CB8AC3E}">
        <p14:creationId xmlns:p14="http://schemas.microsoft.com/office/powerpoint/2010/main" val="23468906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6CEC-A5AA-624E-B451-115F2514A448}"/>
              </a:ext>
            </a:extLst>
          </p:cNvPr>
          <p:cNvSpPr>
            <a:spLocks noGrp="1"/>
          </p:cNvSpPr>
          <p:nvPr>
            <p:ph type="title"/>
          </p:nvPr>
        </p:nvSpPr>
        <p:spPr/>
        <p:txBody>
          <a:bodyPr/>
          <a:lstStyle/>
          <a:p>
            <a:r>
              <a:rPr lang="en-US" dirty="0"/>
              <a:t>Acquire access token</a:t>
            </a:r>
          </a:p>
        </p:txBody>
      </p:sp>
      <p:sp>
        <p:nvSpPr>
          <p:cNvPr id="3" name="Text Placeholder 2">
            <a:extLst>
              <a:ext uri="{FF2B5EF4-FFF2-40B4-BE49-F238E27FC236}">
                <a16:creationId xmlns:a16="http://schemas.microsoft.com/office/drawing/2014/main" id="{2AC274A5-0FCE-6B4C-9FF3-E4CF12FCA494}"/>
              </a:ext>
            </a:extLst>
          </p:cNvPr>
          <p:cNvSpPr>
            <a:spLocks noGrp="1"/>
          </p:cNvSpPr>
          <p:nvPr>
            <p:ph type="body" sz="quarter" idx="10"/>
          </p:nvPr>
        </p:nvSpPr>
        <p:spPr>
          <a:xfrm>
            <a:off x="465138" y="1397000"/>
            <a:ext cx="11533187" cy="5847755"/>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 = {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p>
          <a:p>
            <a:r>
              <a:rPr lang="en-US" dirty="0" err="1">
                <a:latin typeface="Courier New" panose="02070309020205020404" pitchFamily="49" charset="0"/>
                <a:cs typeface="Courier New" panose="02070309020205020404" pitchFamily="49" charset="0"/>
              </a:rPr>
              <a:t>msalApplication.acquireTokenSilent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.catch(function(error)) {</a:t>
            </a:r>
          </a:p>
          <a:p>
            <a:r>
              <a:rPr lang="en-US" dirty="0">
                <a:latin typeface="Courier New" panose="02070309020205020404" pitchFamily="49" charset="0"/>
                <a:cs typeface="Courier New" panose="02070309020205020404" pitchFamily="49" charset="0"/>
              </a:rPr>
              <a:t>    </a:t>
            </a:r>
            <a:r>
              <a:rPr lang="en-US" b="1" dirty="0">
                <a:solidFill>
                  <a:schemeClr val="accent1"/>
                </a:solidFill>
                <a:latin typeface="Courier New" panose="02070309020205020404" pitchFamily="49" charset="0"/>
                <a:cs typeface="Courier New" panose="02070309020205020404" pitchFamily="49" charset="0"/>
              </a:rPr>
              <a:t>// failed to obtain token silently &amp; error indicates interactive req…</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requiresInteractiveLogin</a:t>
            </a:r>
            <a:r>
              <a:rPr lang="en-US" dirty="0">
                <a:latin typeface="Courier New" panose="02070309020205020404" pitchFamily="49" charset="0"/>
                <a:cs typeface="Courier New" panose="02070309020205020404" pitchFamily="49" charset="0"/>
              </a:rPr>
              <a:t>(error))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msalApplication.acquireTokenPopup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775753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1841</Words>
  <Application>Microsoft Office PowerPoint</Application>
  <PresentationFormat>Custom</PresentationFormat>
  <Paragraphs>181</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Courier New</vt:lpstr>
      <vt:lpstr>Segoe UI</vt:lpstr>
      <vt:lpstr>Segoe UI Light</vt:lpstr>
      <vt:lpstr>Segoe UI Semibold</vt:lpstr>
      <vt:lpstr>Wingdings</vt:lpstr>
      <vt:lpstr>Office 365 PPT Template - 2017</vt:lpstr>
      <vt:lpstr>1_Office 365 PPT Template - 2017</vt:lpstr>
      <vt:lpstr>Application Types  in Microsoft  Identity</vt:lpstr>
      <vt:lpstr>Overview</vt:lpstr>
      <vt:lpstr>Single Page Applications (SPAs)</vt:lpstr>
      <vt:lpstr>Single Page Applications</vt:lpstr>
      <vt:lpstr>SPAs have unique challenges related to authentication</vt:lpstr>
      <vt:lpstr>Azure AD app registration</vt:lpstr>
      <vt:lpstr>MSAL JS Configuration</vt:lpstr>
      <vt:lpstr>User Sign-in</vt:lpstr>
      <vt:lpstr>Acquire access token</vt:lpstr>
      <vt:lpstr>Calling APIs– Microsoft Graph</vt:lpstr>
      <vt:lpstr>Demo</vt:lpstr>
      <vt:lpstr>OAuth 2.0 implicit flow</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2020-09-07T15:02:09Z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